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4"/>
  </p:notesMasterIdLst>
  <p:handoutMasterIdLst>
    <p:handoutMasterId r:id="rId25"/>
  </p:handoutMasterIdLst>
  <p:sldIdLst>
    <p:sldId id="285" r:id="rId2"/>
    <p:sldId id="371" r:id="rId3"/>
    <p:sldId id="393" r:id="rId4"/>
    <p:sldId id="372" r:id="rId5"/>
    <p:sldId id="373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70" r:id="rId2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8B8185"/>
    <a:srgbClr val="E17B2F"/>
    <a:srgbClr val="000000"/>
    <a:srgbClr val="FFE181"/>
    <a:srgbClr val="D7181F"/>
    <a:srgbClr val="FFFFFF"/>
    <a:srgbClr val="E0E4D0"/>
    <a:srgbClr val="CCE7D4"/>
    <a:srgbClr val="7CD1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306" autoAdjust="0"/>
  </p:normalViewPr>
  <p:slideViewPr>
    <p:cSldViewPr>
      <p:cViewPr>
        <p:scale>
          <a:sx n="76" d="100"/>
          <a:sy n="76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EA64129-4E4D-4260-9DA2-90C31041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0791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B75B424-8682-4606-9C63-AD9301D71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17008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A39C357-9124-4F07-8F5C-D53CF0E99B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BC75-ED7C-49E3-AA90-40EF5C0C68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0D4-B170-480B-9D7F-E8EFD1DF28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F79560-FEB9-41B7-9F76-35ABE5307A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9C442-641A-4198-8AA1-4B53BE001C2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EAF3-2DA1-452B-BC6C-9A58008CF97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19E1-35F2-4751-A208-4296AE5630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A58-0345-4061-B2ED-47F758DDF2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94415-53CA-404C-86C8-8FD1645E2B0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F3C3E6-F124-46E4-9190-1AF884DB2B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F666-F8AA-4C5D-940D-26D89388CB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5836F98-1683-4D87-8D6D-13AB86D6CA3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77200" y="4991100"/>
            <a:ext cx="914400" cy="140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477000" cy="3238500"/>
          </a:xfrm>
          <a:prstGeom prst="rect">
            <a:avLst/>
          </a:prstGeom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6705600" cy="990600"/>
          </a:xfrm>
        </p:spPr>
        <p:txBody>
          <a:bodyPr>
            <a:normAutofit fontScale="90000"/>
          </a:bodyPr>
          <a:lstStyle/>
          <a:p>
            <a:pPr>
              <a:tabLst>
                <a:tab pos="2743200" algn="l"/>
              </a:tabLst>
            </a:pPr>
            <a:r>
              <a:rPr lang="en-US" altLang="en-US" sz="2500" dirty="0" smtClean="0">
                <a:solidFill>
                  <a:srgbClr val="CC3300"/>
                </a:solidFill>
              </a:rPr>
              <a:t> </a:t>
            </a:r>
            <a:r>
              <a:rPr lang="en-US" altLang="en-US" sz="2500" dirty="0">
                <a:solidFill>
                  <a:schemeClr val="accent2"/>
                </a:solidFill>
              </a:rPr>
              <a:t/>
            </a:r>
            <a:br>
              <a:rPr lang="en-US" altLang="en-US" sz="2500" dirty="0">
                <a:solidFill>
                  <a:schemeClr val="accent2"/>
                </a:solidFill>
              </a:rPr>
            </a:br>
            <a:r>
              <a:rPr lang="en-US" altLang="en-US" sz="10700" dirty="0" err="1" smtClean="0">
                <a:solidFill>
                  <a:srgbClr val="E17B2F"/>
                </a:solidFill>
              </a:rPr>
              <a:t>SmartCity</a:t>
            </a:r>
            <a:endParaRPr lang="en-US" altLang="en-US" sz="10700" dirty="0">
              <a:solidFill>
                <a:srgbClr val="E17B2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5428" y="4038600"/>
            <a:ext cx="56861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C3300"/>
                </a:solidFill>
              </a:rPr>
              <a:t>Idea</a:t>
            </a:r>
          </a:p>
          <a:p>
            <a:r>
              <a:rPr lang="en-US" sz="5400" b="1" dirty="0" smtClean="0">
                <a:solidFill>
                  <a:srgbClr val="CC3300"/>
                </a:solidFill>
              </a:rPr>
              <a:t>Concept</a:t>
            </a:r>
          </a:p>
          <a:p>
            <a:r>
              <a:rPr lang="en-US" sz="5400" b="1" dirty="0" smtClean="0">
                <a:solidFill>
                  <a:srgbClr val="CC3300"/>
                </a:solidFill>
              </a:rPr>
              <a:t>Implementations</a:t>
            </a:r>
            <a:endParaRPr lang="en-US" sz="5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066800"/>
          </a:xfrm>
        </p:spPr>
        <p:txBody>
          <a:bodyPr/>
          <a:lstStyle/>
          <a:p>
            <a:r>
              <a:rPr lang="hy-AM" sz="4800" dirty="0" smtClean="0">
                <a:solidFill>
                  <a:srgbClr val="E17B2F"/>
                </a:solidFill>
              </a:rPr>
              <a:t>Վիենա</a:t>
            </a:r>
            <a:endParaRPr lang="en-US" sz="4800" dirty="0">
              <a:solidFill>
                <a:srgbClr val="E17B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4114800"/>
          </a:xfrm>
        </p:spPr>
        <p:txBody>
          <a:bodyPr>
            <a:normAutofit/>
          </a:bodyPr>
          <a:lstStyle/>
          <a:p>
            <a:r>
              <a:rPr lang="hy-AM" dirty="0" smtClean="0"/>
              <a:t>Բնապահպանության , էներգետիկ, շինարարության նախագծեր</a:t>
            </a:r>
          </a:p>
          <a:p>
            <a:r>
              <a:rPr lang="hy-AM" dirty="0" smtClean="0"/>
              <a:t>Առանց ավտոմեքենաների թաղամասեր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13" y="3733800"/>
            <a:ext cx="4146115" cy="31095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0885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066800"/>
          </a:xfrm>
        </p:spPr>
        <p:txBody>
          <a:bodyPr/>
          <a:lstStyle/>
          <a:p>
            <a:r>
              <a:rPr lang="hy-AM" sz="4800" dirty="0" smtClean="0">
                <a:solidFill>
                  <a:srgbClr val="E17B2F"/>
                </a:solidFill>
              </a:rPr>
              <a:t>Բարսելոնա</a:t>
            </a:r>
            <a:endParaRPr lang="en-US" sz="4800" dirty="0">
              <a:solidFill>
                <a:srgbClr val="E17B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01000" cy="4419600"/>
          </a:xfrm>
        </p:spPr>
        <p:txBody>
          <a:bodyPr>
            <a:normAutofit/>
          </a:bodyPr>
          <a:lstStyle/>
          <a:p>
            <a:r>
              <a:rPr lang="hy-AM" dirty="0" smtClean="0"/>
              <a:t>Վերջին 30 տարվա ընթացքում վերափոխվեց կրեատիվ արդյունաբերության կենտրոնի</a:t>
            </a:r>
            <a:endParaRPr lang="hy-AM" dirty="0"/>
          </a:p>
          <a:p>
            <a:r>
              <a:rPr lang="hy-AM" dirty="0" smtClean="0"/>
              <a:t>Կառուցվում է տեխնոլոգիական և նորարարական թաղամաս։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719"/>
          <a:stretch/>
        </p:blipFill>
        <p:spPr>
          <a:xfrm>
            <a:off x="4326039" y="3837140"/>
            <a:ext cx="4817961" cy="3033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13018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762000"/>
          </a:xfrm>
        </p:spPr>
        <p:txBody>
          <a:bodyPr/>
          <a:lstStyle/>
          <a:p>
            <a:r>
              <a:rPr lang="hy-AM" sz="4400" dirty="0" smtClean="0">
                <a:solidFill>
                  <a:srgbClr val="E17B2F"/>
                </a:solidFill>
              </a:rPr>
              <a:t>Ինչպես </a:t>
            </a:r>
            <a:r>
              <a:rPr lang="hy-AM" sz="4400" dirty="0">
                <a:solidFill>
                  <a:srgbClr val="E17B2F"/>
                </a:solidFill>
              </a:rPr>
              <a:t>գնալ դեպի </a:t>
            </a:r>
            <a:r>
              <a:rPr lang="hy-AM" sz="4400" dirty="0" smtClean="0">
                <a:solidFill>
                  <a:srgbClr val="E17B2F"/>
                </a:solidFill>
              </a:rPr>
              <a:t>Խելացի </a:t>
            </a:r>
            <a:r>
              <a:rPr lang="hy-AM" sz="4400" dirty="0">
                <a:solidFill>
                  <a:srgbClr val="E17B2F"/>
                </a:solidFill>
              </a:rPr>
              <a:t>քաղաք</a:t>
            </a:r>
            <a:endParaRPr lang="en-US" sz="4400" dirty="0">
              <a:solidFill>
                <a:srgbClr val="E17B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y-AM" dirty="0"/>
              <a:t>Քաղաքի </a:t>
            </a:r>
            <a:r>
              <a:rPr lang="hy-AM" dirty="0" smtClean="0"/>
              <a:t>արդյունավետ կառավարման համակարգի կառուցում՝</a:t>
            </a:r>
          </a:p>
          <a:p>
            <a:pPr marL="0" indent="0">
              <a:buNone/>
            </a:pPr>
            <a:r>
              <a:rPr lang="hy-AM" dirty="0" smtClean="0"/>
              <a:t> </a:t>
            </a:r>
            <a:endParaRPr lang="hy-AM" dirty="0"/>
          </a:p>
          <a:p>
            <a:r>
              <a:rPr lang="hy-AM" sz="2000" dirty="0" smtClean="0"/>
              <a:t>Համակարգերի </a:t>
            </a:r>
            <a:r>
              <a:rPr lang="hy-AM" sz="2000" dirty="0"/>
              <a:t>աշխատունակության </a:t>
            </a:r>
            <a:r>
              <a:rPr lang="hy-AM" sz="2000" dirty="0" smtClean="0"/>
              <a:t>ապահովում</a:t>
            </a:r>
          </a:p>
          <a:p>
            <a:endParaRPr lang="ru-RU" sz="2000" dirty="0"/>
          </a:p>
          <a:p>
            <a:r>
              <a:rPr lang="hy-AM" sz="2000" dirty="0"/>
              <a:t>Կապի ապահովում քաղաքացիների, իշխանությունների և սպասարկող ընկերությունների միջև</a:t>
            </a:r>
          </a:p>
          <a:p>
            <a:endParaRPr lang="hy-AM" sz="2000" dirty="0" smtClean="0"/>
          </a:p>
          <a:p>
            <a:r>
              <a:rPr lang="hy-AM" sz="2000" dirty="0" smtClean="0"/>
              <a:t>Տեղական </a:t>
            </a:r>
            <a:r>
              <a:rPr lang="hy-AM" sz="2000" dirty="0"/>
              <a:t>ինքնակառավարման մարմինների աշխատանքի արդյունավետվություն</a:t>
            </a:r>
          </a:p>
          <a:p>
            <a:endParaRPr lang="hy-AM" sz="2000" dirty="0" smtClean="0"/>
          </a:p>
          <a:p>
            <a:r>
              <a:rPr lang="hy-AM" sz="2000" dirty="0" smtClean="0"/>
              <a:t>Անվտանգության </a:t>
            </a:r>
            <a:r>
              <a:rPr lang="hy-AM" sz="2000" dirty="0"/>
              <a:t>ապահովում</a:t>
            </a:r>
          </a:p>
          <a:p>
            <a:endParaRPr lang="hy-AM" sz="2000" dirty="0" smtClean="0"/>
          </a:p>
          <a:p>
            <a:r>
              <a:rPr lang="hy-AM" sz="2000" dirty="0" smtClean="0"/>
              <a:t>Տրանսպորտի </a:t>
            </a:r>
            <a:r>
              <a:rPr lang="hy-AM" sz="2000" dirty="0"/>
              <a:t>արդյունավետ կառավարում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78810"/>
            <a:ext cx="1944488" cy="1079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79" y="685800"/>
            <a:ext cx="8686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91000"/>
            <a:ext cx="1944488" cy="107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2" y="609600"/>
            <a:ext cx="10477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42" t="33790" r="23288" b="33105"/>
          <a:stretch/>
        </p:blipFill>
        <p:spPr>
          <a:xfrm>
            <a:off x="4267200" y="4419600"/>
            <a:ext cx="2741328" cy="993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61" y="418525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2" y="2476500"/>
            <a:ext cx="1990612" cy="1484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38" y="2823838"/>
            <a:ext cx="1210323" cy="1210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3033777" cy="1218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67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838200"/>
          </a:xfrm>
        </p:spPr>
        <p:txBody>
          <a:bodyPr/>
          <a:lstStyle/>
          <a:p>
            <a:r>
              <a:rPr lang="hy-AM" sz="4800" dirty="0">
                <a:solidFill>
                  <a:srgbClr val="E17B2F"/>
                </a:solidFill>
              </a:rPr>
              <a:t>Մեր նախագիծը</a:t>
            </a:r>
            <a:endParaRPr lang="en-US" sz="4800" dirty="0">
              <a:solidFill>
                <a:srgbClr val="E17B2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78810"/>
            <a:ext cx="1944488" cy="107919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28600" y="3886200"/>
            <a:ext cx="8686800" cy="236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y-AM" sz="3200" dirty="0" smtClean="0"/>
              <a:t>Նորակառույց ավան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y-AM" sz="3200" dirty="0" smtClean="0"/>
              <a:t>Երիտասարդ մասնագետներ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y-AM" sz="3200" dirty="0" smtClean="0"/>
              <a:t>2,000 ընտանիք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915400" cy="2462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8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78810"/>
            <a:ext cx="1944488" cy="107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915400" cy="5384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37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78810"/>
            <a:ext cx="1944488" cy="107919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917747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8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0"/>
            <a:ext cx="89153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82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2147"/>
            <a:ext cx="4495800" cy="295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48209"/>
            <a:ext cx="4418474" cy="2857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63600"/>
            <a:ext cx="4419600" cy="294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20266"/>
            <a:ext cx="4495800" cy="2906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81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76874"/>
            <a:ext cx="4471295" cy="2641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26" y="4273929"/>
            <a:ext cx="4471296" cy="2644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42589" cy="4371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93" y="-7374"/>
            <a:ext cx="3227423" cy="2612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573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371600"/>
          </a:xfrm>
        </p:spPr>
        <p:txBody>
          <a:bodyPr/>
          <a:lstStyle/>
          <a:p>
            <a:r>
              <a:rPr lang="hy-AM" sz="4400" dirty="0">
                <a:solidFill>
                  <a:srgbClr val="E17B2F"/>
                </a:solidFill>
              </a:rPr>
              <a:t>Ինչպես </a:t>
            </a:r>
            <a:r>
              <a:rPr lang="hy-AM" sz="4400" dirty="0" smtClean="0">
                <a:solidFill>
                  <a:srgbClr val="E17B2F"/>
                </a:solidFill>
              </a:rPr>
              <a:t>են</a:t>
            </a:r>
            <a:r>
              <a:rPr lang="hy-AM" sz="4400" dirty="0">
                <a:solidFill>
                  <a:srgbClr val="E17B2F"/>
                </a:solidFill>
              </a:rPr>
              <a:t>ք</a:t>
            </a:r>
            <a:r>
              <a:rPr lang="hy-AM" sz="4400" dirty="0" smtClean="0">
                <a:solidFill>
                  <a:srgbClr val="E17B2F"/>
                </a:solidFill>
              </a:rPr>
              <a:t> </a:t>
            </a:r>
            <a:r>
              <a:rPr lang="hy-AM" sz="4400" dirty="0">
                <a:solidFill>
                  <a:srgbClr val="E17B2F"/>
                </a:solidFill>
              </a:rPr>
              <a:t>մենք պատկերացնում </a:t>
            </a:r>
            <a:r>
              <a:rPr lang="en-US" sz="4400" dirty="0" err="1">
                <a:solidFill>
                  <a:srgbClr val="E17B2F"/>
                </a:solidFill>
              </a:rPr>
              <a:t>SmartCity</a:t>
            </a:r>
            <a:endParaRPr lang="en-US" sz="4400" dirty="0">
              <a:solidFill>
                <a:srgbClr val="E17B2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703"/>
          <a:stretch/>
        </p:blipFill>
        <p:spPr>
          <a:xfrm>
            <a:off x="228600" y="1828800"/>
            <a:ext cx="5934665" cy="337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828800"/>
            <a:ext cx="3371850" cy="3371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16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78810"/>
            <a:ext cx="1944488" cy="1079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" y="1828800"/>
            <a:ext cx="8831826" cy="3912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66" y="4139852"/>
            <a:ext cx="2558860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050" name="Picture 2" descr="C:\Users\kyerz_000\OneDrive\Documents\Projects\SmartCity\Open innovation\44g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113215" cy="2319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37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78810"/>
            <a:ext cx="1944488" cy="10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0704"/>
            <a:ext cx="8915399" cy="4735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1" y="1600200"/>
            <a:ext cx="5349238" cy="2681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/>
          </a:sp3d>
        </p:spPr>
      </p:pic>
    </p:spTree>
    <p:extLst>
      <p:ext uri="{BB962C8B-B14F-4D97-AF65-F5344CB8AC3E}">
        <p14:creationId xmlns="" xmlns:p14="http://schemas.microsoft.com/office/powerpoint/2010/main" val="15415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010400" cy="1219200"/>
          </a:xfrm>
        </p:spPr>
        <p:txBody>
          <a:bodyPr/>
          <a:lstStyle/>
          <a:p>
            <a:r>
              <a:rPr lang="en-US" altLang="en-US" sz="6000" dirty="0" err="1" smtClean="0">
                <a:solidFill>
                  <a:srgbClr val="E17B2F"/>
                </a:solidFill>
              </a:rPr>
              <a:t>Շնորհակալություն</a:t>
            </a:r>
            <a:endParaRPr lang="en-US" altLang="en-US" sz="6000" dirty="0">
              <a:solidFill>
                <a:srgbClr val="E17B2F"/>
              </a:solidFill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www.smartcity.am</a:t>
            </a:r>
            <a:endParaRPr lang="en-US" altLang="en-US" dirty="0"/>
          </a:p>
        </p:txBody>
      </p:sp>
      <p:pic>
        <p:nvPicPr>
          <p:cNvPr id="4" name="Picture 5" descr="C:\Users\Mher\Desktop\DSCN90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83820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9344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371600"/>
          </a:xfrm>
        </p:spPr>
        <p:txBody>
          <a:bodyPr/>
          <a:lstStyle/>
          <a:p>
            <a:r>
              <a:rPr lang="hy-AM" sz="4400" dirty="0">
                <a:solidFill>
                  <a:srgbClr val="E17B2F"/>
                </a:solidFill>
              </a:rPr>
              <a:t>Ինչպես </a:t>
            </a:r>
            <a:r>
              <a:rPr lang="hy-AM" sz="4400" dirty="0" smtClean="0">
                <a:solidFill>
                  <a:srgbClr val="E17B2F"/>
                </a:solidFill>
              </a:rPr>
              <a:t>ենք </a:t>
            </a:r>
            <a:r>
              <a:rPr lang="hy-AM" sz="4400" dirty="0">
                <a:solidFill>
                  <a:srgbClr val="E17B2F"/>
                </a:solidFill>
              </a:rPr>
              <a:t>պատկերացնում </a:t>
            </a:r>
            <a:r>
              <a:rPr lang="en-US" sz="4400" dirty="0" err="1">
                <a:solidFill>
                  <a:srgbClr val="E17B2F"/>
                </a:solidFill>
              </a:rPr>
              <a:t>SmartCity</a:t>
            </a:r>
            <a:endParaRPr lang="en-US" sz="4400" dirty="0">
              <a:solidFill>
                <a:srgbClr val="E17B2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915400" cy="32870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8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66517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hy-AM" dirty="0"/>
              <a:t>Խելացի քաղաքի սկզբնական գաղափարն </a:t>
            </a:r>
            <a:r>
              <a:rPr lang="hy-AM" dirty="0" smtClean="0"/>
              <a:t>էր </a:t>
            </a:r>
            <a:r>
              <a:rPr lang="hy-AM" dirty="0"/>
              <a:t>մեկ կամ երկու հզոր տեխնոլոգիական ընկերությունների միջոցոց կառուցել </a:t>
            </a:r>
            <a:r>
              <a:rPr lang="hy-AM" dirty="0" smtClean="0"/>
              <a:t>մեկ </a:t>
            </a:r>
            <a:r>
              <a:rPr lang="hy-AM" dirty="0"/>
              <a:t>տեղից </a:t>
            </a:r>
            <a:r>
              <a:rPr lang="hy-AM" dirty="0" smtClean="0"/>
              <a:t>կառավարվող</a:t>
            </a:r>
            <a:r>
              <a:rPr lang="en-US" dirty="0" smtClean="0"/>
              <a:t> </a:t>
            </a:r>
            <a:r>
              <a:rPr lang="hy-AM" dirty="0"/>
              <a:t>ամբողջական քաղաքային </a:t>
            </a:r>
            <a:r>
              <a:rPr lang="hy-AM" dirty="0" smtClean="0"/>
              <a:t>կառուցվածք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y-AM" sz="4400" dirty="0" smtClean="0">
                <a:solidFill>
                  <a:srgbClr val="E17B2F"/>
                </a:solidFill>
              </a:rPr>
              <a:t>Ինչ</a:t>
            </a:r>
            <a:r>
              <a:rPr lang="en-US" sz="4400" dirty="0" smtClean="0">
                <a:solidFill>
                  <a:srgbClr val="E17B2F"/>
                </a:solidFill>
              </a:rPr>
              <a:t> </a:t>
            </a:r>
            <a:r>
              <a:rPr lang="hy-AM" sz="4400" dirty="0" smtClean="0">
                <a:solidFill>
                  <a:srgbClr val="E17B2F"/>
                </a:solidFill>
              </a:rPr>
              <a:t>է  </a:t>
            </a:r>
            <a:r>
              <a:rPr lang="en-US" sz="4400" dirty="0" err="1" smtClean="0">
                <a:solidFill>
                  <a:srgbClr val="E17B2F"/>
                </a:solidFill>
              </a:rPr>
              <a:t>SmartCity</a:t>
            </a:r>
            <a:endParaRPr lang="en-US" sz="4400" dirty="0">
              <a:solidFill>
                <a:srgbClr val="E17B2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92942"/>
            <a:ext cx="1905000" cy="1008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21336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4086708"/>
            <a:ext cx="3590213" cy="1046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3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066800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E17B2F"/>
                </a:solidFill>
              </a:rPr>
              <a:t>SmartCity</a:t>
            </a:r>
            <a:r>
              <a:rPr lang="hy-AM" sz="4400" dirty="0" smtClean="0">
                <a:solidFill>
                  <a:srgbClr val="E17B2F"/>
                </a:solidFill>
              </a:rPr>
              <a:t> նոր տեսլական</a:t>
            </a:r>
            <a:endParaRPr lang="en-US" sz="4400" dirty="0">
              <a:solidFill>
                <a:srgbClr val="E17B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153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dirty="0"/>
              <a:t>Ինտերնետը փոխեց ուղղահայաց քաղաքային կառավարման </a:t>
            </a:r>
            <a:r>
              <a:rPr lang="hy-AM" dirty="0" smtClean="0"/>
              <a:t>տեսլականը</a:t>
            </a:r>
          </a:p>
          <a:p>
            <a:pPr marL="0" indent="0">
              <a:buNone/>
            </a:pPr>
            <a:endParaRPr lang="hy-AM" dirty="0"/>
          </a:p>
          <a:p>
            <a:r>
              <a:rPr lang="hy-AM" sz="2400" dirty="0" smtClean="0"/>
              <a:t>Ապակենտրոնացում</a:t>
            </a:r>
          </a:p>
          <a:p>
            <a:endParaRPr lang="hy-AM" sz="2400" dirty="0"/>
          </a:p>
          <a:p>
            <a:r>
              <a:rPr lang="hy-AM" sz="2400" dirty="0"/>
              <a:t>Բազմաշահառու </a:t>
            </a:r>
            <a:r>
              <a:rPr lang="hy-AM" sz="2400" dirty="0" smtClean="0"/>
              <a:t>համակարգ</a:t>
            </a:r>
          </a:p>
          <a:p>
            <a:endParaRPr lang="en-US" sz="2400" dirty="0"/>
          </a:p>
          <a:p>
            <a:r>
              <a:rPr lang="hy-AM" sz="2400" dirty="0" smtClean="0"/>
              <a:t>Հասանելիություն</a:t>
            </a:r>
          </a:p>
          <a:p>
            <a:pPr marL="0" indent="0">
              <a:buNone/>
            </a:pPr>
            <a:endParaRPr lang="ru-RU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04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838200"/>
          </a:xfrm>
        </p:spPr>
        <p:txBody>
          <a:bodyPr/>
          <a:lstStyle/>
          <a:p>
            <a:r>
              <a:rPr lang="en-US" sz="4800" dirty="0" smtClean="0">
                <a:solidFill>
                  <a:srgbClr val="E17B2F"/>
                </a:solidFill>
              </a:rPr>
              <a:t>StartUp-</a:t>
            </a:r>
            <a:r>
              <a:rPr lang="hy-AM" sz="4800" dirty="0" smtClean="0">
                <a:solidFill>
                  <a:srgbClr val="E17B2F"/>
                </a:solidFill>
              </a:rPr>
              <a:t>ների </a:t>
            </a:r>
            <a:r>
              <a:rPr lang="hy-AM" sz="4800" dirty="0">
                <a:solidFill>
                  <a:srgbClr val="E17B2F"/>
                </a:solidFill>
              </a:rPr>
              <a:t>դարաշրջան</a:t>
            </a:r>
            <a:endParaRPr lang="en-US" sz="4800" dirty="0">
              <a:solidFill>
                <a:srgbClr val="E17B2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9" t="15667" r="2344" b="2594"/>
          <a:stretch/>
        </p:blipFill>
        <p:spPr>
          <a:xfrm>
            <a:off x="228600" y="1328092"/>
            <a:ext cx="8915400" cy="5529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7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371600"/>
          </a:xfrm>
        </p:spPr>
        <p:txBody>
          <a:bodyPr/>
          <a:lstStyle/>
          <a:p>
            <a:r>
              <a:rPr lang="hy-AM" sz="4800" dirty="0">
                <a:solidFill>
                  <a:srgbClr val="E17B2F"/>
                </a:solidFill>
              </a:rPr>
              <a:t>Որոնք են ամենա խելացի քաղաքները</a:t>
            </a:r>
            <a:endParaRPr lang="en-US" sz="4800" dirty="0">
              <a:solidFill>
                <a:srgbClr val="E17B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763000" cy="4419600"/>
          </a:xfrm>
        </p:spPr>
        <p:txBody>
          <a:bodyPr/>
          <a:lstStyle/>
          <a:p>
            <a:r>
              <a:rPr lang="hy-AM" dirty="0"/>
              <a:t>Մեծաքանակ տեխնոլոգիական և </a:t>
            </a:r>
            <a:r>
              <a:rPr lang="hy-AM" dirty="0" smtClean="0"/>
              <a:t>կառուցվածքային </a:t>
            </a:r>
            <a:r>
              <a:rPr lang="hy-AM" dirty="0"/>
              <a:t>նախագծեր և նորարարություններ </a:t>
            </a:r>
            <a:endParaRPr lang="en-US" dirty="0" smtClean="0"/>
          </a:p>
          <a:p>
            <a:pPr marL="0" indent="0">
              <a:buNone/>
            </a:pPr>
            <a:r>
              <a:rPr lang="hy-AM" dirty="0" smtClean="0"/>
              <a:t> </a:t>
            </a:r>
            <a:endParaRPr lang="hy-AM" dirty="0"/>
          </a:p>
          <a:p>
            <a:r>
              <a:rPr lang="hy-AM" dirty="0"/>
              <a:t>Կյանքի որակի բարձրացում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206"/>
          <a:stretch/>
        </p:blipFill>
        <p:spPr>
          <a:xfrm>
            <a:off x="228600" y="4160729"/>
            <a:ext cx="8915400" cy="2697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066800"/>
          </a:xfrm>
        </p:spPr>
        <p:txBody>
          <a:bodyPr/>
          <a:lstStyle/>
          <a:p>
            <a:r>
              <a:rPr lang="hy-AM" sz="4800" dirty="0" smtClean="0">
                <a:solidFill>
                  <a:srgbClr val="E17B2F"/>
                </a:solidFill>
              </a:rPr>
              <a:t>Կոպենհագեն</a:t>
            </a:r>
            <a:endParaRPr lang="en-US" sz="4800" dirty="0">
              <a:solidFill>
                <a:srgbClr val="E17B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467600" cy="4419600"/>
          </a:xfrm>
        </p:spPr>
        <p:txBody>
          <a:bodyPr>
            <a:normAutofit/>
          </a:bodyPr>
          <a:lstStyle/>
          <a:p>
            <a:r>
              <a:rPr lang="hy-AM" dirty="0" smtClean="0"/>
              <a:t>Եվրոպայի ամենամաքուր քաղաք</a:t>
            </a:r>
            <a:endParaRPr lang="ru-RU" dirty="0" smtClean="0"/>
          </a:p>
          <a:p>
            <a:r>
              <a:rPr lang="hy-AM" dirty="0" smtClean="0"/>
              <a:t>Միասնական խելացի համակարգ</a:t>
            </a:r>
          </a:p>
          <a:p>
            <a:r>
              <a:rPr lang="hy-AM" dirty="0" smtClean="0"/>
              <a:t>Տարեկան 1000 քաղաքային միջոցառում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29584"/>
            <a:ext cx="4876800" cy="325221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433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066800"/>
          </a:xfrm>
        </p:spPr>
        <p:txBody>
          <a:bodyPr/>
          <a:lstStyle/>
          <a:p>
            <a:r>
              <a:rPr lang="hy-AM" sz="4800" dirty="0" smtClean="0">
                <a:solidFill>
                  <a:srgbClr val="E17B2F"/>
                </a:solidFill>
              </a:rPr>
              <a:t>Ամստերդամ</a:t>
            </a:r>
            <a:endParaRPr lang="en-US" sz="4800" dirty="0">
              <a:solidFill>
                <a:srgbClr val="E17B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640"/>
            <a:ext cx="8382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hy-AM" dirty="0" smtClean="0"/>
              <a:t>միջավայր</a:t>
            </a:r>
            <a:endParaRPr lang="en-US" dirty="0" smtClean="0"/>
          </a:p>
          <a:p>
            <a:pPr marL="0" indent="0">
              <a:buNone/>
            </a:pPr>
            <a:endParaRPr lang="hy-AM" dirty="0" smtClean="0"/>
          </a:p>
          <a:p>
            <a:r>
              <a:rPr lang="hy-AM" dirty="0" smtClean="0"/>
              <a:t>Կյանքի որակի բարձրացում</a:t>
            </a:r>
          </a:p>
          <a:p>
            <a:r>
              <a:rPr lang="hy-AM" dirty="0" smtClean="0"/>
              <a:t>Քաղաքայի ինֆրակառուցվածքի բարելավում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64196"/>
            <a:ext cx="1944488" cy="10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26670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92" y="3810000"/>
            <a:ext cx="5321356" cy="2993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prst="relaxedInset"/>
          </a:sp3d>
        </p:spPr>
      </p:pic>
    </p:spTree>
    <p:extLst>
      <p:ext uri="{BB962C8B-B14F-4D97-AF65-F5344CB8AC3E}">
        <p14:creationId xmlns="" xmlns:p14="http://schemas.microsoft.com/office/powerpoint/2010/main" val="16893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martCity2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SmartCity2.pptx</Template>
  <TotalTime>3481</TotalTime>
  <Words>159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SmartCity2</vt:lpstr>
      <vt:lpstr>  SmartCity</vt:lpstr>
      <vt:lpstr>Ինչպես ենք մենք պատկերացնում SmartCity</vt:lpstr>
      <vt:lpstr>Ինչպես ենք պատկերացնում SmartCity</vt:lpstr>
      <vt:lpstr>Slide 4</vt:lpstr>
      <vt:lpstr>SmartCity նոր տեսլական</vt:lpstr>
      <vt:lpstr>StartUp-ների դարաշրջան</vt:lpstr>
      <vt:lpstr>Որոնք են ամենա խելացի քաղաքները</vt:lpstr>
      <vt:lpstr>Կոպենհագեն</vt:lpstr>
      <vt:lpstr>Ամստերդամ</vt:lpstr>
      <vt:lpstr>Վիենա</vt:lpstr>
      <vt:lpstr>Բարսելոնա</vt:lpstr>
      <vt:lpstr>Ինչպես գնալ դեպի Խելացի քաղաք</vt:lpstr>
      <vt:lpstr>Slide 13</vt:lpstr>
      <vt:lpstr>Մեր նախագիծը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Շնորհակալություն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Mher</dc:creator>
  <cp:lastModifiedBy>ISOCAM</cp:lastModifiedBy>
  <cp:revision>104</cp:revision>
  <dcterms:created xsi:type="dcterms:W3CDTF">2014-03-04T17:28:35Z</dcterms:created>
  <dcterms:modified xsi:type="dcterms:W3CDTF">2017-01-16T12:11:07Z</dcterms:modified>
</cp:coreProperties>
</file>